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26" r:id="rId3"/>
    <p:sldId id="329" r:id="rId4"/>
    <p:sldId id="282" r:id="rId5"/>
    <p:sldId id="330" r:id="rId6"/>
    <p:sldId id="318" r:id="rId7"/>
    <p:sldId id="319" r:id="rId8"/>
    <p:sldId id="321" r:id="rId9"/>
    <p:sldId id="315" r:id="rId10"/>
    <p:sldId id="332" r:id="rId11"/>
    <p:sldId id="327" r:id="rId12"/>
    <p:sldId id="331" r:id="rId13"/>
    <p:sldId id="333" r:id="rId14"/>
  </p:sldIdLst>
  <p:sldSz cx="9144000" cy="6858000" type="screen4x3"/>
  <p:notesSz cx="6662738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écile Broutin" initials="CB" lastIdx="10" clrIdx="0"/>
  <p:cmAuthor id="1" name="MCG - GRET" initials="MCG" lastIdx="1" clrIdx="1">
    <p:extLst>
      <p:ext uri="{19B8F6BF-5375-455C-9EA6-DF929625EA0E}">
        <p15:presenceInfo xmlns:p15="http://schemas.microsoft.com/office/powerpoint/2012/main" xmlns="" userId="MCG - GR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442E"/>
    <a:srgbClr val="B80A39"/>
    <a:srgbClr val="C1AFB8"/>
    <a:srgbClr val="AFB782"/>
    <a:srgbClr val="CCBCC4"/>
    <a:srgbClr val="9BB375"/>
    <a:srgbClr val="CF1332"/>
    <a:srgbClr val="E04469"/>
    <a:srgbClr val="E4CEE2"/>
    <a:srgbClr val="A9AC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86477" autoAdjust="0"/>
  </p:normalViewPr>
  <p:slideViewPr>
    <p:cSldViewPr>
      <p:cViewPr varScale="1">
        <p:scale>
          <a:sx n="42" d="100"/>
          <a:sy n="42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96"/>
      </p:cViewPr>
      <p:guideLst>
        <p:guide orient="horz" pos="3120"/>
        <p:guide pos="209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30CAB-C9DB-41E2-9B74-E37A999502D4}" type="datetimeFigureOut">
              <a:rPr lang="fr-FR" smtClean="0"/>
              <a:pPr/>
              <a:t>20/07/2016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8B67-C48F-4571-85D7-E6EBE6527D0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40546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70A7A0-8BE8-4102-AC67-89FB6038A320}" type="datetimeFigureOut">
              <a:rPr lang="fr-FR"/>
              <a:pPr>
                <a:defRPr/>
              </a:pPr>
              <a:t>20/07/2016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29238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F1A040-B0F7-4FE1-A593-BAFDEB728B4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9104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1A040-B0F7-4FE1-A593-BAFDEB728B4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3386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1A040-B0F7-4FE1-A593-BAFDEB728B4E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1212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1A040-B0F7-4FE1-A593-BAFDEB728B4E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7184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1A040-B0F7-4FE1-A593-BAFDEB728B4E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1929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appemonde-rouge-pa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694" y="0"/>
            <a:ext cx="3500430" cy="1935197"/>
          </a:xfrm>
          <a:prstGeom prst="rect">
            <a:avLst/>
          </a:prstGeom>
        </p:spPr>
      </p:pic>
      <p:pic>
        <p:nvPicPr>
          <p:cNvPr id="5" name="Image 7" descr="logo_Gret_vFr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2387603"/>
            <a:ext cx="7429552" cy="1470025"/>
          </a:xfrm>
          <a:solidFill>
            <a:srgbClr val="AFB782">
              <a:alpha val="88000"/>
            </a:srgbClr>
          </a:solidFill>
        </p:spPr>
        <p:txBody>
          <a:bodyPr/>
          <a:lstStyle>
            <a:lvl1pPr>
              <a:defRPr b="1" baseline="0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4100514"/>
            <a:ext cx="7429552" cy="900122"/>
          </a:xfrm>
          <a:solidFill>
            <a:srgbClr val="C1AFB8">
              <a:alpha val="75000"/>
            </a:srgbClr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fr-FR" sz="2400" b="1" kern="1200" baseline="0" dirty="0" smtClean="0">
                <a:solidFill>
                  <a:srgbClr val="CF133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2" name="Image 11" descr="slogan-Gret-roug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034" y="6219849"/>
            <a:ext cx="8096250" cy="63817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572000" y="142852"/>
            <a:ext cx="4357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200" i="1" dirty="0" smtClean="0">
                <a:solidFill>
                  <a:schemeClr val="tx1"/>
                </a:solidFill>
                <a:latin typeface="Arial Narrow" pitchFamily="34" charset="0"/>
              </a:rPr>
              <a:t>18/07/2016 – Dakar (IRD)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1426920"/>
          </a:xfrm>
          <a:solidFill>
            <a:srgbClr val="E6442E"/>
          </a:solidFill>
        </p:spPr>
        <p:txBody>
          <a:bodyPr lIns="36000" tIns="36000" rIns="36000" bIns="36000">
            <a:spAutoFit/>
          </a:bodyPr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571612"/>
            <a:ext cx="8429652" cy="5286388"/>
          </a:xfrm>
        </p:spPr>
        <p:txBody>
          <a:bodyPr/>
          <a:lstStyle>
            <a:lvl1pPr marL="0" indent="0">
              <a:buClr>
                <a:srgbClr val="CF1332"/>
              </a:buClr>
              <a:buFontTx/>
              <a:buNone/>
              <a:defRPr sz="32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6442E"/>
              </a:buClr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E6442E"/>
              </a:buClr>
              <a:buFont typeface="Arial" pitchFamily="34" charset="0"/>
              <a:buChar char="&gt;"/>
              <a:defRPr sz="1600" b="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B80A39"/>
              </a:buClr>
              <a:buFont typeface="Arial" pitchFamily="34" charset="0"/>
              <a:buChar char="&gt;"/>
              <a:defRPr sz="1200" b="1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0" y="1571615"/>
            <a:ext cx="571472" cy="357187"/>
          </a:xfrm>
        </p:spPr>
        <p:txBody>
          <a:bodyPr/>
          <a:lstStyle>
            <a:lvl1pPr>
              <a:defRPr sz="1400" b="1">
                <a:solidFill>
                  <a:srgbClr val="E6442E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rot="5400000">
            <a:off x="393683" y="1749425"/>
            <a:ext cx="357166" cy="1588"/>
          </a:xfrm>
          <a:prstGeom prst="line">
            <a:avLst/>
          </a:prstGeom>
          <a:ln w="25400" cmpd="sng">
            <a:solidFill>
              <a:srgbClr val="C1AF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14348" y="6500834"/>
            <a:ext cx="8215370" cy="292079"/>
          </a:xfrm>
        </p:spPr>
        <p:txBody>
          <a:bodyPr/>
          <a:lstStyle>
            <a:lvl1pPr>
              <a:defRPr i="1">
                <a:solidFill>
                  <a:srgbClr val="B80A3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Pied de page</a:t>
            </a:r>
            <a:endParaRPr lang="fr-FR" dirty="0"/>
          </a:p>
        </p:txBody>
      </p:sp>
      <p:pic>
        <p:nvPicPr>
          <p:cNvPr id="9" name="Image 8" descr="frise_photos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75155"/>
            <a:ext cx="734314" cy="4982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 b="0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6442E"/>
              </a:buClr>
              <a:buFont typeface="Arial" pitchFamily="34" charset="0"/>
              <a:buChar char="•"/>
              <a:defRPr sz="2400"/>
            </a:lvl2pPr>
            <a:lvl3pPr>
              <a:buClr>
                <a:srgbClr val="E6442E"/>
              </a:buClr>
              <a:buFont typeface="Calibri" pitchFamily="34" charset="0"/>
              <a:buChar char="&gt;"/>
              <a:defRPr sz="1600" i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6442E"/>
              </a:buClr>
              <a:buFont typeface="Calibri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rgbClr val="E6442E"/>
              </a:buClr>
              <a:buFont typeface="Calibri" pitchFamily="34" charset="0"/>
              <a:buChar char="&gt;"/>
              <a:defRPr sz="1600" i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14348" y="6500834"/>
            <a:ext cx="8215370" cy="292079"/>
          </a:xfrm>
        </p:spPr>
        <p:txBody>
          <a:bodyPr/>
          <a:lstStyle>
            <a:lvl1pPr>
              <a:defRPr i="1">
                <a:solidFill>
                  <a:srgbClr val="B80A3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Pied de page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 bwMode="auto">
          <a:xfrm>
            <a:off x="714348" y="0"/>
            <a:ext cx="8429652" cy="1426920"/>
          </a:xfrm>
          <a:prstGeom prst="rect">
            <a:avLst/>
          </a:prstGeom>
          <a:solidFill>
            <a:srgbClr val="E6442E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Cliquez pour modifier le style du titre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 userDrawn="1"/>
        </p:nvCxnSpPr>
        <p:spPr>
          <a:xfrm rot="5400000">
            <a:off x="393683" y="1749425"/>
            <a:ext cx="357166" cy="1588"/>
          </a:xfrm>
          <a:prstGeom prst="line">
            <a:avLst/>
          </a:prstGeom>
          <a:ln w="25400" cmpd="sng">
            <a:solidFill>
              <a:srgbClr val="C1AF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0" y="1571615"/>
            <a:ext cx="571472" cy="357187"/>
          </a:xfrm>
        </p:spPr>
        <p:txBody>
          <a:bodyPr/>
          <a:lstStyle>
            <a:lvl1pPr>
              <a:defRPr sz="1400" b="1">
                <a:solidFill>
                  <a:srgbClr val="E6442E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1" name="Image 10" descr="frise_photos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75155"/>
            <a:ext cx="734314" cy="4982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 b="0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6442E"/>
              </a:buClr>
              <a:buFont typeface="Arial" pitchFamily="34" charset="0"/>
              <a:buChar char="•"/>
              <a:defRPr sz="2400"/>
            </a:lvl2pPr>
            <a:lvl3pPr>
              <a:buClr>
                <a:srgbClr val="E6442E"/>
              </a:buClr>
              <a:buFont typeface="Calibri" pitchFamily="34" charset="0"/>
              <a:buChar char="&gt;"/>
              <a:defRPr sz="1600" i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905348" y="1600200"/>
            <a:ext cx="4038600" cy="4525963"/>
          </a:xfrm>
          <a:solidFill>
            <a:srgbClr val="C1AFB8"/>
          </a:solidFill>
          <a:ln w="25400" cmpd="sng">
            <a:solidFill>
              <a:srgbClr val="B80A39"/>
            </a:solidFill>
            <a:prstDash val="sysDot"/>
          </a:ln>
        </p:spPr>
        <p:txBody>
          <a:bodyPr lIns="180000" tIns="108000" rIns="180000" bIns="108000"/>
          <a:lstStyle>
            <a:lvl1pPr marL="0" indent="0" algn="ctr">
              <a:buFontTx/>
              <a:buNone/>
              <a:defRPr sz="2000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6442E"/>
              </a:buClr>
              <a:buFont typeface="Calibri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230400" indent="-230400">
              <a:buClr>
                <a:srgbClr val="E6442E"/>
              </a:buClr>
              <a:buFont typeface="Calibri" pitchFamily="34" charset="0"/>
              <a:buChar char="&gt;"/>
              <a:defRPr sz="1600" i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 encadré</a:t>
            </a:r>
          </a:p>
          <a:p>
            <a:pPr lvl="2"/>
            <a:r>
              <a:rPr lang="fr-FR" dirty="0" smtClean="0"/>
              <a:t>Tiret encadré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14348" y="6500834"/>
            <a:ext cx="8215370" cy="292079"/>
          </a:xfrm>
        </p:spPr>
        <p:txBody>
          <a:bodyPr/>
          <a:lstStyle>
            <a:lvl1pPr>
              <a:defRPr i="1">
                <a:solidFill>
                  <a:srgbClr val="B80A3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Pied de page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 bwMode="auto">
          <a:xfrm>
            <a:off x="714348" y="0"/>
            <a:ext cx="8429652" cy="1426920"/>
          </a:xfrm>
          <a:prstGeom prst="rect">
            <a:avLst/>
          </a:prstGeom>
          <a:solidFill>
            <a:srgbClr val="E6442E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Cliquez pour modifier le style du titre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 userDrawn="1"/>
        </p:nvCxnSpPr>
        <p:spPr>
          <a:xfrm rot="5400000">
            <a:off x="393683" y="1749425"/>
            <a:ext cx="357166" cy="1588"/>
          </a:xfrm>
          <a:prstGeom prst="line">
            <a:avLst/>
          </a:prstGeom>
          <a:ln w="25400" cmpd="sng">
            <a:solidFill>
              <a:srgbClr val="C1AF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0" y="1571615"/>
            <a:ext cx="571472" cy="357187"/>
          </a:xfrm>
        </p:spPr>
        <p:txBody>
          <a:bodyPr/>
          <a:lstStyle>
            <a:lvl1pPr>
              <a:defRPr sz="1400" b="1">
                <a:solidFill>
                  <a:srgbClr val="E6442E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1" name="Image 10" descr="frise_photos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75155"/>
            <a:ext cx="734314" cy="4982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mappemonde-rouge-pa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58" y="0"/>
            <a:ext cx="3500430" cy="1935197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3000364" y="2387603"/>
            <a:ext cx="5286412" cy="1470025"/>
          </a:xfrm>
          <a:solidFill>
            <a:srgbClr val="AFB782">
              <a:alpha val="88000"/>
            </a:srgbClr>
          </a:solidFill>
        </p:spPr>
        <p:txBody>
          <a:bodyPr/>
          <a:lstStyle>
            <a:lvl1pPr>
              <a:defRPr sz="3400" b="1" baseline="0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3000364" y="4100514"/>
            <a:ext cx="5286412" cy="900122"/>
          </a:xfrm>
          <a:solidFill>
            <a:srgbClr val="C1AFB8">
              <a:alpha val="75000"/>
            </a:srgbClr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fr-FR" sz="1400" b="1" kern="1200" baseline="0" dirty="0" smtClean="0">
                <a:solidFill>
                  <a:srgbClr val="CF133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142852"/>
            <a:ext cx="4357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200" i="1" dirty="0" smtClean="0">
                <a:solidFill>
                  <a:schemeClr val="tx1"/>
                </a:solidFill>
                <a:latin typeface="Arial Narrow" pitchFamily="34" charset="0"/>
              </a:rPr>
              <a:t>Date - Lieu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appemonde-rouge-pa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58" y="0"/>
            <a:ext cx="3500430" cy="19351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286256"/>
            <a:ext cx="5486400" cy="1214446"/>
          </a:xfrm>
        </p:spPr>
        <p:txBody>
          <a:bodyPr anchor="b"/>
          <a:lstStyle>
            <a:lvl1pPr algn="l">
              <a:defRPr sz="3400" b="1">
                <a:solidFill>
                  <a:srgbClr val="B80A3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306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85918" y="5715016"/>
            <a:ext cx="5486400" cy="804862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00" y="142852"/>
            <a:ext cx="4357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200" i="1" dirty="0" smtClean="0">
                <a:solidFill>
                  <a:schemeClr val="tx1"/>
                </a:solidFill>
                <a:latin typeface="Arial Narrow" pitchFamily="34" charset="0"/>
              </a:rPr>
              <a:t>Date - Lieu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19898-56B9-4D8A-940F-9EFC7A960D8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06" r:id="rId3"/>
    <p:sldLayoutId id="2147483716" r:id="rId4"/>
    <p:sldLayoutId id="2147483705" r:id="rId5"/>
    <p:sldLayoutId id="214748371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stat3.fao.org/" TargetMode="External"/><Relationship Id="rId2" Type="http://schemas.openxmlformats.org/officeDocument/2006/relationships/hyperlink" Target="http://www.ansd.sn/ressources/publications/11-elevage-SESN20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t.org/" TargetMode="External"/><Relationship Id="rId5" Type="http://schemas.openxmlformats.org/officeDocument/2006/relationships/hyperlink" Target="http://www.agroalimentaire.sn/" TargetMode="External"/><Relationship Id="rId4" Type="http://schemas.openxmlformats.org/officeDocument/2006/relationships/hyperlink" Target="http://www.elevage.gouv.sn/index.php/tutorials-mainmenu-48/donnees-et-chiffres-cles-du-secteu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goudiaby.senegal@gret.org" TargetMode="External"/><Relationship Id="rId4" Type="http://schemas.openxmlformats.org/officeDocument/2006/relationships/hyperlink" Target="mailto:senegal@gret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groalimentaire.s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857224" y="2387600"/>
            <a:ext cx="7500990" cy="1470025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Filière lait local du Sénégal – Place des mini-laiteries -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4100513"/>
            <a:ext cx="7500938" cy="84065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Plate-forme </a:t>
            </a:r>
            <a:r>
              <a:rPr lang="fr-FR" dirty="0"/>
              <a:t>des ONG européennes au Sénégal - </a:t>
            </a:r>
            <a:r>
              <a:rPr lang="fr-FR" dirty="0" err="1" smtClean="0"/>
              <a:t>Deb'Ataya</a:t>
            </a:r>
            <a:r>
              <a:rPr lang="fr-FR" dirty="0" smtClean="0"/>
              <a:t> du </a:t>
            </a:r>
            <a:r>
              <a:rPr lang="fr-FR" dirty="0"/>
              <a:t>18 juillet 2016, Dakar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372200" y="56519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Marie Christine Goudiaby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73" r="19956"/>
          <a:stretch/>
        </p:blipFill>
        <p:spPr>
          <a:xfrm>
            <a:off x="4837370" y="101818"/>
            <a:ext cx="3885614" cy="34233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89" b="13634"/>
          <a:stretch/>
        </p:blipFill>
        <p:spPr>
          <a:xfrm>
            <a:off x="4837370" y="3691692"/>
            <a:ext cx="3885614" cy="31419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706" y="3691692"/>
            <a:ext cx="4364649" cy="313048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93"/>
          <a:stretch/>
        </p:blipFill>
        <p:spPr>
          <a:xfrm>
            <a:off x="184281" y="361253"/>
            <a:ext cx="4363844" cy="29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9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338554"/>
            <a:ext cx="8429652" cy="749812"/>
          </a:xfrm>
        </p:spPr>
        <p:txBody>
          <a:bodyPr/>
          <a:lstStyle/>
          <a:p>
            <a:r>
              <a:rPr lang="fr-FR" dirty="0" smtClean="0"/>
              <a:t>Références bibliographiques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268760"/>
            <a:ext cx="8429652" cy="5430404"/>
          </a:xfrm>
        </p:spPr>
        <p:txBody>
          <a:bodyPr/>
          <a:lstStyle/>
          <a:p>
            <a:r>
              <a:rPr lang="fr-FR" sz="1500" dirty="0" smtClean="0">
                <a:solidFill>
                  <a:schemeClr val="tx1"/>
                </a:solidFill>
              </a:rPr>
              <a:t>* </a:t>
            </a:r>
            <a:r>
              <a:rPr lang="fr-FR" sz="1500" dirty="0">
                <a:solidFill>
                  <a:schemeClr val="tx1"/>
                </a:solidFill>
              </a:rPr>
              <a:t>Broutin</a:t>
            </a:r>
            <a:r>
              <a:rPr lang="fr-FR" sz="1500" baseline="30000" dirty="0">
                <a:solidFill>
                  <a:schemeClr val="tx1"/>
                </a:solidFill>
              </a:rPr>
              <a:t>, </a:t>
            </a:r>
            <a:r>
              <a:rPr lang="fr-FR" sz="1500" dirty="0">
                <a:solidFill>
                  <a:schemeClr val="tx1"/>
                </a:solidFill>
              </a:rPr>
              <a:t>C. </a:t>
            </a:r>
            <a:r>
              <a:rPr lang="fr-FR" sz="1500" dirty="0" err="1">
                <a:solidFill>
                  <a:schemeClr val="tx1"/>
                </a:solidFill>
              </a:rPr>
              <a:t>Corniaux</a:t>
            </a:r>
            <a:r>
              <a:rPr lang="fr-FR" sz="1500" dirty="0">
                <a:solidFill>
                  <a:schemeClr val="tx1"/>
                </a:solidFill>
              </a:rPr>
              <a:t> C., Duteurtre G., 2014, </a:t>
            </a:r>
            <a:r>
              <a:rPr lang="fr-FR" sz="1500" i="1" dirty="0">
                <a:solidFill>
                  <a:schemeClr val="tx1"/>
                </a:solidFill>
              </a:rPr>
              <a:t>Les mini‐laiteries en Afrique de l’Ouest : Comment combiner des objectifs économiques  et sociaux pour valoriser la production locale ?</a:t>
            </a:r>
            <a:r>
              <a:rPr lang="fr-FR" sz="1500" dirty="0">
                <a:solidFill>
                  <a:schemeClr val="tx1"/>
                </a:solidFill>
              </a:rPr>
              <a:t>, Symposium « Le lait, vecteur de développement », 21 -23 mai 2014, Rennes 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* </a:t>
            </a:r>
            <a:r>
              <a:rPr lang="fr-FR" sz="1500" dirty="0" err="1" smtClean="0">
                <a:solidFill>
                  <a:schemeClr val="tx1"/>
                </a:solidFill>
              </a:rPr>
              <a:t>Corniaux</a:t>
            </a:r>
            <a:r>
              <a:rPr lang="fr-FR" sz="1500" dirty="0" smtClean="0">
                <a:solidFill>
                  <a:schemeClr val="tx1"/>
                </a:solidFill>
              </a:rPr>
              <a:t> </a:t>
            </a:r>
            <a:r>
              <a:rPr lang="fr-FR" sz="1500" dirty="0">
                <a:solidFill>
                  <a:schemeClr val="tx1"/>
                </a:solidFill>
              </a:rPr>
              <a:t>C., Duteurtre G., Broutin C. (</a:t>
            </a:r>
            <a:r>
              <a:rPr lang="fr-FR" sz="1500" dirty="0" err="1">
                <a:solidFill>
                  <a:schemeClr val="tx1"/>
                </a:solidFill>
              </a:rPr>
              <a:t>coord</a:t>
            </a:r>
            <a:r>
              <a:rPr lang="fr-FR" sz="1500" dirty="0">
                <a:solidFill>
                  <a:schemeClr val="tx1"/>
                </a:solidFill>
              </a:rPr>
              <a:t>.), 2014. </a:t>
            </a:r>
            <a:r>
              <a:rPr lang="fr-FR" sz="1500" i="1" dirty="0">
                <a:solidFill>
                  <a:schemeClr val="tx1"/>
                </a:solidFill>
              </a:rPr>
              <a:t>Filières laitières et développement de l’élevage en Afrique de l’Ouest : l’essor des mini-laiteries</a:t>
            </a:r>
            <a:r>
              <a:rPr lang="fr-FR" sz="1500" dirty="0">
                <a:solidFill>
                  <a:schemeClr val="tx1"/>
                </a:solidFill>
              </a:rPr>
              <a:t>, Karthala, Paris, 220 p.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* </a:t>
            </a:r>
            <a:r>
              <a:rPr lang="fr-FR" sz="1500" dirty="0" err="1" smtClean="0">
                <a:solidFill>
                  <a:schemeClr val="tx1"/>
                </a:solidFill>
              </a:rPr>
              <a:t>Corniaux</a:t>
            </a:r>
            <a:r>
              <a:rPr lang="fr-FR" sz="1500" dirty="0" smtClean="0">
                <a:solidFill>
                  <a:schemeClr val="tx1"/>
                </a:solidFill>
              </a:rPr>
              <a:t> </a:t>
            </a:r>
            <a:r>
              <a:rPr lang="fr-FR" sz="1500" dirty="0">
                <a:solidFill>
                  <a:schemeClr val="tx1"/>
                </a:solidFill>
              </a:rPr>
              <a:t>C., Duteurtre G., </a:t>
            </a:r>
            <a:r>
              <a:rPr lang="fr-FR" sz="1500" dirty="0" err="1">
                <a:solidFill>
                  <a:schemeClr val="tx1"/>
                </a:solidFill>
              </a:rPr>
              <a:t>Dieye</a:t>
            </a:r>
            <a:r>
              <a:rPr lang="fr-FR" sz="1500" dirty="0">
                <a:solidFill>
                  <a:schemeClr val="tx1"/>
                </a:solidFill>
              </a:rPr>
              <a:t> P.N., </a:t>
            </a:r>
            <a:r>
              <a:rPr lang="fr-FR" sz="1500" dirty="0" err="1">
                <a:solidFill>
                  <a:schemeClr val="tx1"/>
                </a:solidFill>
              </a:rPr>
              <a:t>Poccard</a:t>
            </a:r>
            <a:r>
              <a:rPr lang="fr-FR" sz="1500" dirty="0">
                <a:solidFill>
                  <a:schemeClr val="tx1"/>
                </a:solidFill>
              </a:rPr>
              <a:t>-Chapuis R., 2005a : Les </a:t>
            </a:r>
            <a:r>
              <a:rPr lang="fr-FR" sz="1500" dirty="0" smtClean="0">
                <a:solidFill>
                  <a:schemeClr val="tx1"/>
                </a:solidFill>
              </a:rPr>
              <a:t>mini-laiteries </a:t>
            </a:r>
            <a:r>
              <a:rPr lang="fr-FR" sz="1500" dirty="0">
                <a:solidFill>
                  <a:schemeClr val="tx1"/>
                </a:solidFill>
              </a:rPr>
              <a:t>comme modèle d’organisation des filières laitières en Afrique de l’Ouest : succès et limites</a:t>
            </a:r>
            <a:r>
              <a:rPr lang="fr-FR" sz="1500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* </a:t>
            </a:r>
            <a:r>
              <a:rPr lang="fr-FR" sz="1500" dirty="0" err="1" smtClean="0">
                <a:solidFill>
                  <a:schemeClr val="tx1"/>
                </a:solidFill>
              </a:rPr>
              <a:t>Duteurtre</a:t>
            </a:r>
            <a:r>
              <a:rPr lang="fr-FR" sz="1500" dirty="0" smtClean="0">
                <a:solidFill>
                  <a:schemeClr val="tx1"/>
                </a:solidFill>
              </a:rPr>
              <a:t> </a:t>
            </a:r>
            <a:r>
              <a:rPr lang="fr-FR" sz="1500" dirty="0">
                <a:solidFill>
                  <a:schemeClr val="tx1"/>
                </a:solidFill>
              </a:rPr>
              <a:t>G., </a:t>
            </a:r>
            <a:r>
              <a:rPr lang="fr-FR" sz="1500" dirty="0" err="1">
                <a:solidFill>
                  <a:schemeClr val="tx1"/>
                </a:solidFill>
              </a:rPr>
              <a:t>Corniaux</a:t>
            </a:r>
            <a:r>
              <a:rPr lang="fr-FR" sz="1500" dirty="0">
                <a:solidFill>
                  <a:schemeClr val="tx1"/>
                </a:solidFill>
              </a:rPr>
              <a:t> C., 2013 : Etude relative à la formulation du programme d’actions détaillé de développement de la filière lait en zone </a:t>
            </a:r>
            <a:r>
              <a:rPr lang="fr-FR" sz="1500" dirty="0" smtClean="0">
                <a:solidFill>
                  <a:schemeClr val="tx1"/>
                </a:solidFill>
              </a:rPr>
              <a:t>UEMOA</a:t>
            </a:r>
          </a:p>
          <a:p>
            <a:r>
              <a:rPr lang="fr-FR" sz="1500" dirty="0" smtClean="0">
                <a:solidFill>
                  <a:schemeClr val="tx1"/>
                </a:solidFill>
              </a:rPr>
              <a:t>* Situation économique et sociale du Sénégal 2013, ANDS</a:t>
            </a:r>
          </a:p>
          <a:p>
            <a:r>
              <a:rPr lang="fr-FR" sz="15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fr-FR" sz="1500" dirty="0" smtClean="0">
                <a:solidFill>
                  <a:schemeClr val="tx1"/>
                </a:solidFill>
                <a:hlinkClick r:id="rId2"/>
              </a:rPr>
              <a:t>www.ansd.sn/ressources/publications/11-elevage-SESN2013.pdf</a:t>
            </a:r>
            <a:r>
              <a:rPr lang="fr-FR" sz="1500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1500" dirty="0">
                <a:solidFill>
                  <a:schemeClr val="tx1"/>
                </a:solidFill>
              </a:rPr>
              <a:t>* AVSF sur les </a:t>
            </a:r>
            <a:r>
              <a:rPr lang="fr-FR" sz="1500" dirty="0" smtClean="0">
                <a:solidFill>
                  <a:schemeClr val="tx1"/>
                </a:solidFill>
              </a:rPr>
              <a:t>sentiers du </a:t>
            </a:r>
            <a:r>
              <a:rPr lang="fr-FR" sz="1500" dirty="0">
                <a:solidFill>
                  <a:schemeClr val="tx1"/>
                </a:solidFill>
              </a:rPr>
              <a:t>lait local au Sénégal </a:t>
            </a:r>
            <a:r>
              <a:rPr lang="fr-FR" sz="1500" dirty="0" smtClean="0">
                <a:solidFill>
                  <a:schemeClr val="tx1"/>
                </a:solidFill>
              </a:rPr>
              <a:t>: un </a:t>
            </a:r>
            <a:r>
              <a:rPr lang="fr-FR" sz="1500" dirty="0">
                <a:solidFill>
                  <a:schemeClr val="tx1"/>
                </a:solidFill>
              </a:rPr>
              <a:t>regard </a:t>
            </a:r>
            <a:r>
              <a:rPr lang="fr-FR" sz="1500" dirty="0" smtClean="0">
                <a:solidFill>
                  <a:schemeClr val="tx1"/>
                </a:solidFill>
              </a:rPr>
              <a:t>rétrospectif sur </a:t>
            </a:r>
            <a:r>
              <a:rPr lang="fr-FR" sz="1500" dirty="0">
                <a:solidFill>
                  <a:schemeClr val="tx1"/>
                </a:solidFill>
              </a:rPr>
              <a:t>18 années </a:t>
            </a:r>
            <a:r>
              <a:rPr lang="fr-FR" sz="1500" dirty="0" smtClean="0">
                <a:solidFill>
                  <a:schemeClr val="tx1"/>
                </a:solidFill>
              </a:rPr>
              <a:t>d’expériences en </a:t>
            </a:r>
            <a:r>
              <a:rPr lang="fr-FR" sz="1500" dirty="0">
                <a:solidFill>
                  <a:schemeClr val="tx1"/>
                </a:solidFill>
              </a:rPr>
              <a:t>Haute </a:t>
            </a:r>
            <a:r>
              <a:rPr lang="fr-FR" sz="1500" dirty="0" smtClean="0">
                <a:solidFill>
                  <a:schemeClr val="tx1"/>
                </a:solidFill>
              </a:rPr>
              <a:t>Casamance, AVSF, 2015</a:t>
            </a:r>
            <a:endParaRPr lang="fr-FR" sz="1500" dirty="0">
              <a:solidFill>
                <a:schemeClr val="tx1"/>
              </a:solidFill>
            </a:endParaRPr>
          </a:p>
          <a:p>
            <a:r>
              <a:rPr lang="fr-FR" sz="1500" dirty="0">
                <a:solidFill>
                  <a:schemeClr val="tx1"/>
                </a:solidFill>
                <a:hlinkClick r:id="rId3"/>
              </a:rPr>
              <a:t>* </a:t>
            </a:r>
            <a:r>
              <a:rPr lang="fr-FR" sz="1500" dirty="0" smtClean="0">
                <a:solidFill>
                  <a:schemeClr val="tx1"/>
                </a:solidFill>
                <a:hlinkClick r:id="rId3"/>
              </a:rPr>
              <a:t>www.faostat3.fao.org</a:t>
            </a:r>
            <a:endParaRPr lang="fr-FR" sz="1500" dirty="0" smtClean="0">
              <a:solidFill>
                <a:schemeClr val="tx1"/>
              </a:solidFill>
            </a:endParaRPr>
          </a:p>
          <a:p>
            <a:r>
              <a:rPr lang="fr-FR" sz="1500" dirty="0" smtClean="0">
                <a:solidFill>
                  <a:schemeClr val="tx1"/>
                </a:solidFill>
              </a:rPr>
              <a:t>* Site internet du Ministère de l’élevage et des productions animales, données clés </a:t>
            </a:r>
          </a:p>
          <a:p>
            <a:r>
              <a:rPr lang="fr-FR" sz="15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fr-FR" sz="1500" dirty="0" smtClean="0">
                <a:solidFill>
                  <a:schemeClr val="tx1"/>
                </a:solidFill>
                <a:hlinkClick r:id="rId4"/>
              </a:rPr>
              <a:t>www.elevage.gouv.sn/index.php/tutorials-mainmenu-48/donnees-et-chiffres-cles-du-secteur</a:t>
            </a:r>
            <a:r>
              <a:rPr lang="fr-FR" sz="1500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1500" b="1" dirty="0" smtClean="0">
                <a:solidFill>
                  <a:schemeClr val="tx1"/>
                </a:solidFill>
              </a:rPr>
              <a:t>Pour aller plus loin :</a:t>
            </a:r>
          </a:p>
          <a:p>
            <a:r>
              <a:rPr lang="fr-FR" sz="15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fr-FR" sz="1500" dirty="0" smtClean="0">
                <a:solidFill>
                  <a:schemeClr val="tx1"/>
                </a:solidFill>
                <a:hlinkClick r:id="rId5"/>
              </a:rPr>
              <a:t>www.agroalimentaire.sn</a:t>
            </a:r>
            <a:endParaRPr lang="fr-FR" sz="1500" dirty="0" smtClean="0">
              <a:solidFill>
                <a:schemeClr val="tx1"/>
              </a:solidFill>
            </a:endParaRPr>
          </a:p>
          <a:p>
            <a:r>
              <a:rPr lang="fr-FR" sz="1500" dirty="0" smtClean="0">
                <a:solidFill>
                  <a:schemeClr val="tx1"/>
                </a:solidFill>
                <a:hlinkClick r:id="rId6"/>
              </a:rPr>
              <a:t>www.gret.org</a:t>
            </a:r>
            <a:endParaRPr lang="fr-FR" sz="1500" dirty="0" smtClean="0">
              <a:solidFill>
                <a:schemeClr val="tx1"/>
              </a:solidFill>
            </a:endParaRPr>
          </a:p>
          <a:p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756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764704"/>
            <a:ext cx="6872461" cy="6011446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9512" y="152636"/>
            <a:ext cx="8640960" cy="612068"/>
          </a:xfrm>
        </p:spPr>
        <p:txBody>
          <a:bodyPr/>
          <a:lstStyle/>
          <a:p>
            <a:r>
              <a:rPr lang="fr-FR" sz="3600" dirty="0" smtClean="0"/>
              <a:t>Carte                       retour : </a:t>
            </a:r>
            <a:r>
              <a:rPr lang="fr-FR" sz="2400" dirty="0" smtClean="0">
                <a:hlinkClick r:id="rId3" action="ppaction://hlinksldjump"/>
              </a:rPr>
              <a:t>Les mini-laiteries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528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xi-mag.fr/sites/default/files/styles/quiz_take/public/lait-485584327.jpg?itok=syJb8NtU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3" t="6433" r="4322" b="4614"/>
          <a:stretch/>
        </p:blipFill>
        <p:spPr bwMode="auto">
          <a:xfrm>
            <a:off x="1332631" y="2060848"/>
            <a:ext cx="6698726" cy="25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9646" y="2852936"/>
            <a:ext cx="6264696" cy="1214446"/>
          </a:xfrm>
        </p:spPr>
        <p:txBody>
          <a:bodyPr/>
          <a:lstStyle/>
          <a:p>
            <a:r>
              <a:rPr lang="fr-FR" sz="4000" dirty="0" smtClean="0"/>
              <a:t>Merci de votre attention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94725" y="5949280"/>
            <a:ext cx="5486400" cy="576064"/>
          </a:xfrm>
        </p:spPr>
        <p:txBody>
          <a:bodyPr/>
          <a:lstStyle/>
          <a:p>
            <a:r>
              <a:rPr lang="fr-FR" dirty="0" smtClean="0"/>
              <a:t>Contacts :	</a:t>
            </a:r>
            <a:r>
              <a:rPr lang="fr-FR" dirty="0" smtClean="0">
                <a:hlinkClick r:id="rId4"/>
              </a:rPr>
              <a:t>senegal@gret.org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>
                <a:hlinkClick r:id="rId5"/>
              </a:rPr>
              <a:t>goudiaby.senegal@gret.org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206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429652" cy="749812"/>
          </a:xfrm>
        </p:spPr>
        <p:txBody>
          <a:bodyPr/>
          <a:lstStyle/>
          <a:p>
            <a:r>
              <a:rPr lang="fr-FR" dirty="0" smtClean="0"/>
              <a:t>La filière laitière au Sénégal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224136"/>
            <a:ext cx="8501660" cy="558924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sz="2400" dirty="0" smtClean="0"/>
              <a:t>Production laitière issue à 65% des systèmes pastoraux avec</a:t>
            </a:r>
          </a:p>
          <a:p>
            <a:pPr lvl="1">
              <a:spcBef>
                <a:spcPts val="300"/>
              </a:spcBef>
            </a:pPr>
            <a:r>
              <a:rPr lang="fr-FR" sz="1800" dirty="0" smtClean="0"/>
              <a:t>Près de 3 500 000 têtes de bovins</a:t>
            </a:r>
          </a:p>
          <a:p>
            <a:pPr lvl="1">
              <a:spcBef>
                <a:spcPts val="300"/>
              </a:spcBef>
            </a:pPr>
            <a:r>
              <a:rPr lang="fr-FR" sz="1800" dirty="0" smtClean="0"/>
              <a:t>Production de lait estimée à 220 000 milliers de litres en 2013. Seuls </a:t>
            </a:r>
            <a:r>
              <a:rPr lang="fr-FR" sz="1800" dirty="0"/>
              <a:t>7% de la production laitière serait collectée </a:t>
            </a:r>
            <a:r>
              <a:rPr lang="fr-FR" sz="1800" dirty="0">
                <a:sym typeface="Wingdings" panose="05000000000000000000" pitchFamily="2" charset="2"/>
              </a:rPr>
              <a:t> autoconsommation. </a:t>
            </a:r>
            <a:endParaRPr lang="fr-FR" sz="1800" dirty="0" smtClean="0"/>
          </a:p>
          <a:p>
            <a:pPr lvl="1">
              <a:spcBef>
                <a:spcPts val="300"/>
              </a:spcBef>
            </a:pPr>
            <a:r>
              <a:rPr lang="fr-FR" sz="1800" dirty="0" smtClean="0"/>
              <a:t>Besoin d’environ 431 millions de litres de lait par an. Croissance </a:t>
            </a:r>
            <a:r>
              <a:rPr lang="fr-FR" sz="1800" dirty="0"/>
              <a:t>permanente de la demande en lait </a:t>
            </a:r>
            <a:endParaRPr lang="fr-FR" sz="1800" dirty="0" smtClean="0"/>
          </a:p>
          <a:p>
            <a:pPr lvl="1">
              <a:spcBef>
                <a:spcPts val="300"/>
              </a:spcBef>
            </a:pPr>
            <a:r>
              <a:rPr lang="fr-FR" sz="1800" dirty="0" smtClean="0"/>
              <a:t>Importation de produits laitiers en 2013 de 25 678 tonnes (43,4 milliards </a:t>
            </a:r>
            <a:r>
              <a:rPr lang="fr-FR" sz="1800" dirty="0"/>
              <a:t>de FCFA </a:t>
            </a:r>
            <a:r>
              <a:rPr lang="fr-FR" sz="1800" dirty="0" smtClean="0"/>
              <a:t> - plus </a:t>
            </a:r>
            <a:r>
              <a:rPr lang="fr-FR" sz="1800" dirty="0"/>
              <a:t>de 80% de poudre de lait</a:t>
            </a:r>
            <a:r>
              <a:rPr lang="fr-FR" sz="1800" dirty="0" smtClean="0"/>
              <a:t>)</a:t>
            </a:r>
          </a:p>
          <a:p>
            <a:pPr lvl="2">
              <a:spcBef>
                <a:spcPts val="300"/>
              </a:spcBef>
            </a:pPr>
            <a:r>
              <a:rPr lang="fr-FR" dirty="0" smtClean="0">
                <a:sym typeface="Wingdings" panose="05000000000000000000" pitchFamily="2" charset="2"/>
              </a:rPr>
              <a:t>Plusieurs </a:t>
            </a:r>
            <a:r>
              <a:rPr lang="fr-FR" dirty="0">
                <a:sym typeface="Wingdings" panose="05000000000000000000" pitchFamily="2" charset="2"/>
              </a:rPr>
              <a:t>industries laitières </a:t>
            </a:r>
            <a:r>
              <a:rPr lang="fr-FR" dirty="0" smtClean="0">
                <a:sym typeface="Wingdings" panose="05000000000000000000" pitchFamily="2" charset="2"/>
              </a:rPr>
              <a:t>sénégalaises utilisent la poudre de lait pour fabriquer divers produits (poudre de lait reconditionnée, lait </a:t>
            </a:r>
            <a:r>
              <a:rPr lang="fr-FR" dirty="0">
                <a:sym typeface="Wingdings" panose="05000000000000000000" pitchFamily="2" charset="2"/>
              </a:rPr>
              <a:t>liquide, yaourt, lait caillé, ..)</a:t>
            </a:r>
            <a:endParaRPr lang="fr-FR" dirty="0"/>
          </a:p>
          <a:p>
            <a:pPr>
              <a:spcBef>
                <a:spcPts val="300"/>
              </a:spcBef>
            </a:pPr>
            <a:r>
              <a:rPr lang="fr-FR" sz="2400" dirty="0" smtClean="0">
                <a:sym typeface="Wingdings" panose="05000000000000000000" pitchFamily="2" charset="2"/>
              </a:rPr>
              <a:t>Valorisée par :</a:t>
            </a:r>
          </a:p>
          <a:p>
            <a:pPr lvl="1">
              <a:spcBef>
                <a:spcPts val="300"/>
              </a:spcBef>
            </a:pPr>
            <a:r>
              <a:rPr lang="fr-FR" sz="1600" dirty="0" smtClean="0">
                <a:sym typeface="Wingdings" panose="05000000000000000000" pitchFamily="2" charset="2"/>
              </a:rPr>
              <a:t>Les fermes semi-intensives (</a:t>
            </a:r>
            <a:r>
              <a:rPr lang="fr-FR" sz="1600" dirty="0" err="1">
                <a:sym typeface="Wingdings" panose="05000000000000000000" pitchFamily="2" charset="2"/>
              </a:rPr>
              <a:t>Niacoulrab</a:t>
            </a:r>
            <a:r>
              <a:rPr lang="fr-FR" sz="1600" dirty="0">
                <a:sym typeface="Wingdings" panose="05000000000000000000" pitchFamily="2" charset="2"/>
              </a:rPr>
              <a:t>, </a:t>
            </a:r>
            <a:r>
              <a:rPr lang="fr-FR" sz="1600" dirty="0" err="1" smtClean="0"/>
              <a:t>Wayembam</a:t>
            </a:r>
            <a:r>
              <a:rPr lang="fr-FR" sz="1600" dirty="0" smtClean="0"/>
              <a:t>)</a:t>
            </a:r>
            <a:endParaRPr lang="fr-FR" sz="1600" dirty="0" smtClean="0">
              <a:sym typeface="Wingdings" panose="05000000000000000000" pitchFamily="2" charset="2"/>
            </a:endParaRPr>
          </a:p>
          <a:p>
            <a:pPr lvl="1">
              <a:spcBef>
                <a:spcPts val="300"/>
              </a:spcBef>
            </a:pPr>
            <a:r>
              <a:rPr lang="fr-FR" sz="1600" dirty="0" smtClean="0">
                <a:sym typeface="Wingdings" panose="05000000000000000000" pitchFamily="2" charset="2"/>
              </a:rPr>
              <a:t>Les industries de transformation laitière (LDB, </a:t>
            </a:r>
            <a:r>
              <a:rPr lang="fr-FR" sz="1600" dirty="0" err="1" smtClean="0">
                <a:sym typeface="Wingdings" panose="05000000000000000000" pitchFamily="2" charset="2"/>
              </a:rPr>
              <a:t>Kirène</a:t>
            </a:r>
            <a:r>
              <a:rPr lang="fr-FR" sz="1600" dirty="0" smtClean="0">
                <a:sym typeface="Wingdings" panose="05000000000000000000" pitchFamily="2" charset="2"/>
              </a:rPr>
              <a:t>)</a:t>
            </a:r>
          </a:p>
          <a:p>
            <a:pPr lvl="1">
              <a:spcBef>
                <a:spcPts val="300"/>
              </a:spcBef>
            </a:pPr>
            <a:r>
              <a:rPr lang="fr-FR" sz="1600" dirty="0" smtClean="0">
                <a:sym typeface="Wingdings" panose="05000000000000000000" pitchFamily="2" charset="2"/>
              </a:rPr>
              <a:t>Les mini-laiteries</a:t>
            </a:r>
          </a:p>
          <a:p>
            <a:pPr marL="457200" lvl="1" indent="0">
              <a:spcBef>
                <a:spcPts val="300"/>
              </a:spcBef>
              <a:buNone/>
            </a:pPr>
            <a:endParaRPr lang="fr-FR" sz="1400" dirty="0"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Il y a un intérêt certain à soutenir ces industries locales. Le Gret appui les mini-laiteries depuis plus de 15 ans</a:t>
            </a:r>
          </a:p>
          <a:p>
            <a:pPr>
              <a:spcBef>
                <a:spcPts val="300"/>
              </a:spcBef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015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338554"/>
            <a:ext cx="8429652" cy="749812"/>
          </a:xfrm>
        </p:spPr>
        <p:txBody>
          <a:bodyPr/>
          <a:lstStyle/>
          <a:p>
            <a:r>
              <a:rPr lang="fr-FR" dirty="0" smtClean="0"/>
              <a:t>Interventions du Gret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1550" y="1268760"/>
            <a:ext cx="8366954" cy="558924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fr-FR" sz="2400" dirty="0"/>
              <a:t>ONG française </a:t>
            </a:r>
            <a:r>
              <a:rPr lang="fr-FR" sz="2400" dirty="0" smtClean="0"/>
              <a:t>qui </a:t>
            </a:r>
            <a:r>
              <a:rPr lang="fr-FR" sz="2400" dirty="0"/>
              <a:t>lutte contre la pauvreté et les inégalités. </a:t>
            </a:r>
          </a:p>
          <a:p>
            <a:pPr lvl="1">
              <a:spcBef>
                <a:spcPts val="200"/>
              </a:spcBef>
            </a:pPr>
            <a:r>
              <a:rPr lang="fr-FR" sz="2000" dirty="0"/>
              <a:t>Intervient dans 30 </a:t>
            </a:r>
            <a:r>
              <a:rPr lang="fr-FR" sz="2000" dirty="0" smtClean="0"/>
              <a:t>pays sur divers thématique (eau</a:t>
            </a:r>
            <a:r>
              <a:rPr lang="fr-FR" sz="2000" dirty="0"/>
              <a:t>, agriculture, élevage, gestion </a:t>
            </a:r>
            <a:r>
              <a:rPr lang="fr-FR" sz="2000" dirty="0" smtClean="0"/>
              <a:t>déchets</a:t>
            </a:r>
            <a:r>
              <a:rPr lang="fr-FR" sz="2000" dirty="0"/>
              <a:t>, microfinance, transformation agroalimentaire, </a:t>
            </a:r>
            <a:r>
              <a:rPr lang="fr-FR" sz="2000" dirty="0" smtClean="0"/>
              <a:t>nutrition)</a:t>
            </a:r>
            <a:endParaRPr lang="fr-FR" sz="2800" dirty="0" smtClean="0">
              <a:sym typeface="Wingdings" panose="05000000000000000000" pitchFamily="2" charset="2"/>
            </a:endParaRPr>
          </a:p>
          <a:p>
            <a:pPr>
              <a:spcBef>
                <a:spcPts val="200"/>
              </a:spcBef>
            </a:pPr>
            <a:r>
              <a:rPr lang="fr-FR" sz="2400" dirty="0" smtClean="0">
                <a:sym typeface="Wingdings" panose="05000000000000000000" pitchFamily="2" charset="2"/>
              </a:rPr>
              <a:t>Des projets </a:t>
            </a:r>
            <a:r>
              <a:rPr lang="fr-FR" sz="2400" dirty="0">
                <a:sym typeface="Wingdings" panose="05000000000000000000" pitchFamily="2" charset="2"/>
              </a:rPr>
              <a:t>d’appui au développement </a:t>
            </a:r>
            <a:r>
              <a:rPr lang="fr-FR" sz="2400" dirty="0" smtClean="0">
                <a:sym typeface="Wingdings" panose="05000000000000000000" pitchFamily="2" charset="2"/>
              </a:rPr>
              <a:t>de la filière lait </a:t>
            </a:r>
            <a:r>
              <a:rPr lang="fr-FR" sz="2000" dirty="0" smtClean="0">
                <a:sym typeface="Wingdings" panose="05000000000000000000" pitchFamily="2" charset="2"/>
              </a:rPr>
              <a:t>(</a:t>
            </a:r>
            <a:r>
              <a:rPr lang="fr-FR" sz="2000" dirty="0" err="1" smtClean="0">
                <a:sym typeface="Wingdings" panose="05000000000000000000" pitchFamily="2" charset="2"/>
              </a:rPr>
              <a:t>Asstel</a:t>
            </a:r>
            <a:r>
              <a:rPr lang="fr-FR" sz="2000" dirty="0" smtClean="0">
                <a:sym typeface="Wingdings" panose="05000000000000000000" pitchFamily="2" charset="2"/>
              </a:rPr>
              <a:t>, </a:t>
            </a:r>
            <a:r>
              <a:rPr lang="fr-FR" sz="2000" dirty="0" err="1" smtClean="0">
                <a:sym typeface="Wingdings" panose="05000000000000000000" pitchFamily="2" charset="2"/>
              </a:rPr>
              <a:t>Prolait</a:t>
            </a:r>
            <a:r>
              <a:rPr lang="fr-FR" sz="2000" dirty="0">
                <a:sym typeface="Wingdings" panose="05000000000000000000" pitchFamily="2" charset="2"/>
              </a:rPr>
              <a:t>, </a:t>
            </a:r>
            <a:r>
              <a:rPr lang="fr-FR" sz="2000" dirty="0" err="1">
                <a:sym typeface="Wingdings" panose="05000000000000000000" pitchFamily="2" charset="2"/>
              </a:rPr>
              <a:t>Infoconseil</a:t>
            </a:r>
            <a:r>
              <a:rPr lang="fr-FR" sz="2000" dirty="0">
                <a:sym typeface="Wingdings" panose="05000000000000000000" pitchFamily="2" charset="2"/>
              </a:rPr>
              <a:t>, </a:t>
            </a:r>
            <a:r>
              <a:rPr lang="fr-FR" sz="2000" dirty="0" smtClean="0"/>
              <a:t>Profils, </a:t>
            </a:r>
            <a:r>
              <a:rPr lang="fr-FR" sz="2000" dirty="0" err="1" smtClean="0"/>
              <a:t>Milky</a:t>
            </a:r>
            <a:r>
              <a:rPr lang="fr-FR" sz="2000" dirty="0" smtClean="0"/>
              <a:t> </a:t>
            </a:r>
            <a:r>
              <a:rPr lang="fr-FR" sz="2000" dirty="0" err="1" smtClean="0"/>
              <a:t>way</a:t>
            </a:r>
            <a:r>
              <a:rPr lang="fr-FR" sz="2000" dirty="0" smtClean="0"/>
              <a:t> to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>, </a:t>
            </a:r>
            <a:r>
              <a:rPr lang="fr-FR" sz="2000" dirty="0" err="1" smtClean="0"/>
              <a:t>Galo</a:t>
            </a:r>
            <a:r>
              <a:rPr lang="fr-FR" sz="2000" dirty="0" smtClean="0"/>
              <a:t>)</a:t>
            </a:r>
          </a:p>
          <a:p>
            <a:pPr>
              <a:spcBef>
                <a:spcPts val="200"/>
              </a:spcBef>
            </a:pPr>
            <a:endParaRPr lang="fr-FR" sz="2400" dirty="0" smtClean="0"/>
          </a:p>
          <a:p>
            <a:pPr>
              <a:spcBef>
                <a:spcPts val="200"/>
              </a:spcBef>
            </a:pPr>
            <a:r>
              <a:rPr lang="fr-FR" sz="2400" dirty="0" smtClean="0"/>
              <a:t>Appui </a:t>
            </a:r>
          </a:p>
          <a:p>
            <a:pPr lvl="1">
              <a:spcBef>
                <a:spcPts val="200"/>
              </a:spcBef>
            </a:pPr>
            <a:r>
              <a:rPr lang="fr-FR" sz="2000" dirty="0" smtClean="0"/>
              <a:t>Formations</a:t>
            </a:r>
          </a:p>
          <a:p>
            <a:pPr lvl="1">
              <a:spcBef>
                <a:spcPts val="200"/>
              </a:spcBef>
            </a:pPr>
            <a:r>
              <a:rPr lang="fr-FR" sz="2000" dirty="0" smtClean="0"/>
              <a:t>Etude de filière, recherches</a:t>
            </a:r>
          </a:p>
          <a:p>
            <a:pPr lvl="1">
              <a:spcBef>
                <a:spcPts val="200"/>
              </a:spcBef>
            </a:pPr>
            <a:r>
              <a:rPr lang="fr-FR" sz="2000" dirty="0" smtClean="0"/>
              <a:t>Guide </a:t>
            </a:r>
            <a:r>
              <a:rPr lang="fr-FR" sz="2000" dirty="0"/>
              <a:t>de bonnes pratiques d’hygiène</a:t>
            </a:r>
          </a:p>
          <a:p>
            <a:pPr lvl="1">
              <a:spcBef>
                <a:spcPts val="200"/>
              </a:spcBef>
            </a:pPr>
            <a:r>
              <a:rPr lang="fr-FR" sz="2000" dirty="0" smtClean="0"/>
              <a:t>Fiches pratiques, fiches produits</a:t>
            </a:r>
            <a:endParaRPr lang="fr-FR" sz="2000" dirty="0"/>
          </a:p>
          <a:p>
            <a:pPr marL="0" lvl="1" indent="0">
              <a:spcBef>
                <a:spcPts val="200"/>
              </a:spcBef>
              <a:buNone/>
            </a:pPr>
            <a:r>
              <a:rPr lang="fr-FR" dirty="0">
                <a:solidFill>
                  <a:srgbClr val="C00000"/>
                </a:solidFill>
              </a:rPr>
              <a:t>Diffusion d’informations sur la filière et les projets  </a:t>
            </a:r>
          </a:p>
          <a:p>
            <a:pPr marL="0" lvl="1" indent="0">
              <a:spcBef>
                <a:spcPts val="200"/>
              </a:spcBef>
              <a:buNone/>
            </a:pPr>
            <a:r>
              <a:rPr lang="fr-FR" sz="2000" dirty="0"/>
              <a:t>via le site </a:t>
            </a:r>
            <a:r>
              <a:rPr lang="fr-FR" sz="2000" dirty="0">
                <a:hlinkClick r:id="rId2"/>
              </a:rPr>
              <a:t>www.agroalimentaire.sn</a:t>
            </a:r>
            <a:r>
              <a:rPr lang="fr-FR" sz="2000" dirty="0"/>
              <a:t>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08"/>
          <a:stretch/>
        </p:blipFill>
        <p:spPr>
          <a:xfrm>
            <a:off x="7092280" y="3429000"/>
            <a:ext cx="1827538" cy="16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8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338554"/>
            <a:ext cx="8429652" cy="749812"/>
          </a:xfrm>
        </p:spPr>
        <p:txBody>
          <a:bodyPr/>
          <a:lstStyle/>
          <a:p>
            <a:r>
              <a:rPr lang="fr-FR" dirty="0"/>
              <a:t>Appui aux mini-laiteries </a:t>
            </a:r>
            <a:r>
              <a:rPr lang="fr-FR" dirty="0" smtClean="0"/>
              <a:t>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96752"/>
            <a:ext cx="8429652" cy="5472608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fr-FR" sz="2400" dirty="0" smtClean="0"/>
              <a:t>Caractéristiques générales </a:t>
            </a:r>
          </a:p>
          <a:p>
            <a:pPr lvl="1">
              <a:spcBef>
                <a:spcPts val="200"/>
              </a:spcBef>
            </a:pPr>
            <a:r>
              <a:rPr lang="fr-FR" sz="1800" dirty="0" smtClean="0"/>
              <a:t>GIE collectifs, coopératives </a:t>
            </a:r>
            <a:r>
              <a:rPr lang="fr-FR" sz="1800" dirty="0"/>
              <a:t>d’éleveurs et plus </a:t>
            </a:r>
            <a:r>
              <a:rPr lang="fr-FR" sz="1800" dirty="0" smtClean="0"/>
              <a:t>rarement des entreprises </a:t>
            </a:r>
            <a:r>
              <a:rPr lang="fr-FR" sz="1800" dirty="0"/>
              <a:t>individuelles </a:t>
            </a:r>
            <a:r>
              <a:rPr lang="fr-FR" sz="1800" dirty="0" smtClean="0"/>
              <a:t>et des </a:t>
            </a:r>
            <a:r>
              <a:rPr lang="fr-FR" sz="1800" dirty="0"/>
              <a:t>SARL</a:t>
            </a:r>
          </a:p>
          <a:p>
            <a:pPr lvl="1">
              <a:spcBef>
                <a:spcPts val="200"/>
              </a:spcBef>
            </a:pPr>
            <a:r>
              <a:rPr lang="fr-FR" sz="1800" dirty="0" smtClean="0"/>
              <a:t>Entreprise </a:t>
            </a:r>
            <a:r>
              <a:rPr lang="fr-FR" sz="1800" dirty="0"/>
              <a:t>de petite </a:t>
            </a:r>
            <a:r>
              <a:rPr lang="fr-FR" sz="1800" dirty="0" smtClean="0"/>
              <a:t>taille </a:t>
            </a:r>
            <a:r>
              <a:rPr lang="fr-FR" sz="1800" dirty="0"/>
              <a:t> </a:t>
            </a:r>
            <a:r>
              <a:rPr lang="fr-FR" sz="1800" dirty="0" smtClean="0"/>
              <a:t>: généralement moins de 10 employés, production comprise entre 30 et 500 litres/jour</a:t>
            </a:r>
          </a:p>
          <a:p>
            <a:pPr lvl="1">
              <a:spcBef>
                <a:spcPts val="200"/>
              </a:spcBef>
            </a:pPr>
            <a:r>
              <a:rPr lang="fr-FR" sz="1800" dirty="0"/>
              <a:t>Se </a:t>
            </a:r>
            <a:r>
              <a:rPr lang="fr-FR" sz="1800" dirty="0" smtClean="0"/>
              <a:t>fournit </a:t>
            </a:r>
            <a:r>
              <a:rPr lang="fr-FR" sz="1800" dirty="0"/>
              <a:t>auprès des exploitations familiales</a:t>
            </a:r>
          </a:p>
          <a:p>
            <a:pPr lvl="1">
              <a:spcBef>
                <a:spcPts val="200"/>
              </a:spcBef>
            </a:pPr>
            <a:r>
              <a:rPr lang="fr-FR" sz="1800" dirty="0" smtClean="0"/>
              <a:t>Local de fabrication situé à proximité des zones de production laitière ou dans les villes secondaires</a:t>
            </a:r>
          </a:p>
          <a:p>
            <a:pPr lvl="1">
              <a:spcBef>
                <a:spcPts val="200"/>
              </a:spcBef>
            </a:pPr>
            <a:r>
              <a:rPr lang="fr-FR" sz="1800" dirty="0" smtClean="0"/>
              <a:t>Transformation </a:t>
            </a:r>
            <a:r>
              <a:rPr lang="fr-FR" sz="1800" dirty="0"/>
              <a:t>artisanale avec des procédés simples et des équipements </a:t>
            </a:r>
            <a:r>
              <a:rPr lang="fr-FR" sz="1800" dirty="0" smtClean="0"/>
              <a:t>modestes (essentiellement lait </a:t>
            </a:r>
            <a:r>
              <a:rPr lang="fr-FR" sz="1800" dirty="0"/>
              <a:t>caillé, yaourt, beurre de vache, </a:t>
            </a:r>
            <a:r>
              <a:rPr lang="fr-FR" sz="1800" dirty="0" smtClean="0"/>
              <a:t>crème)</a:t>
            </a:r>
            <a:endParaRPr lang="fr-FR" sz="1800" dirty="0"/>
          </a:p>
          <a:p>
            <a:pPr lvl="1">
              <a:spcBef>
                <a:spcPts val="200"/>
              </a:spcBef>
            </a:pPr>
            <a:r>
              <a:rPr lang="fr-FR" sz="1800" dirty="0" smtClean="0"/>
              <a:t>Qualité </a:t>
            </a:r>
            <a:r>
              <a:rPr lang="fr-FR" sz="1800" dirty="0"/>
              <a:t>sensorielle des </a:t>
            </a:r>
            <a:r>
              <a:rPr lang="fr-FR" sz="1800" dirty="0" smtClean="0"/>
              <a:t>produits et aspect terroir appréciées par le consommateur (dans la limite des prix du marché); mais la qualité sanitaire le préoccupe </a:t>
            </a:r>
          </a:p>
          <a:p>
            <a:pPr>
              <a:spcBef>
                <a:spcPts val="200"/>
              </a:spcBef>
            </a:pPr>
            <a:r>
              <a:rPr lang="fr-FR" sz="2400" dirty="0" smtClean="0"/>
              <a:t>Une </a:t>
            </a:r>
            <a:r>
              <a:rPr lang="fr-FR" sz="2400" dirty="0"/>
              <a:t>soixantaine de </a:t>
            </a:r>
            <a:r>
              <a:rPr lang="fr-FR" sz="2400" dirty="0" smtClean="0"/>
              <a:t>mini-laiteries </a:t>
            </a:r>
            <a:r>
              <a:rPr lang="fr-FR" sz="2400" dirty="0"/>
              <a:t>au </a:t>
            </a:r>
            <a:r>
              <a:rPr lang="fr-FR" sz="2400" dirty="0" smtClean="0"/>
              <a:t>Sénégal :</a:t>
            </a:r>
            <a:r>
              <a:rPr lang="fr-FR" sz="2400" dirty="0" smtClean="0">
                <a:hlinkClick r:id="rId2" action="ppaction://hlinksldjump"/>
              </a:rPr>
              <a:t>Carte</a:t>
            </a:r>
            <a:endParaRPr lang="fr-FR" sz="2400" dirty="0"/>
          </a:p>
          <a:p>
            <a:pPr lvl="1">
              <a:spcBef>
                <a:spcPts val="200"/>
              </a:spcBef>
            </a:pPr>
            <a:r>
              <a:rPr lang="fr-FR" sz="1800" dirty="0"/>
              <a:t>Certaines fonctionnent toute l’année sur le lait local</a:t>
            </a:r>
          </a:p>
          <a:p>
            <a:pPr lvl="1">
              <a:spcBef>
                <a:spcPts val="200"/>
              </a:spcBef>
            </a:pPr>
            <a:r>
              <a:rPr lang="fr-FR" sz="1800" dirty="0"/>
              <a:t>Certaines mixent avec du lait en poudre durant la saison sèche</a:t>
            </a:r>
          </a:p>
          <a:p>
            <a:pPr lvl="1">
              <a:spcBef>
                <a:spcPts val="200"/>
              </a:spcBef>
            </a:pPr>
            <a:r>
              <a:rPr lang="fr-FR" sz="1800" dirty="0"/>
              <a:t>D’autres arrêtent totalement de fonctionner en saison </a:t>
            </a:r>
            <a:r>
              <a:rPr lang="fr-FR" sz="1800" dirty="0" smtClean="0"/>
              <a:t>sèche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/>
          <a:srcRect l="22328" t="17516" r="45019" b="5704"/>
          <a:stretch/>
        </p:blipFill>
        <p:spPr>
          <a:xfrm>
            <a:off x="7828234" y="5085184"/>
            <a:ext cx="1280270" cy="16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9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338554"/>
            <a:ext cx="8429652" cy="749812"/>
          </a:xfrm>
        </p:spPr>
        <p:txBody>
          <a:bodyPr/>
          <a:lstStyle/>
          <a:p>
            <a:r>
              <a:rPr lang="fr-FR" dirty="0"/>
              <a:t>Appui aux </a:t>
            </a:r>
            <a:r>
              <a:rPr lang="fr-FR" dirty="0" smtClean="0"/>
              <a:t>mini-laiteries (</a:t>
            </a:r>
            <a:r>
              <a:rPr lang="fr-FR" dirty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124744"/>
            <a:ext cx="8322148" cy="144016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2800" dirty="0"/>
              <a:t>Le Gret soutient les mini-laiteries car ce sont des foyers de développement dynamiques </a:t>
            </a:r>
            <a:r>
              <a:rPr lang="fr-FR" sz="2800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fr-FR" sz="2000" dirty="0"/>
              <a:t>Valorisation du lait local: rôle de connexion entre production </a:t>
            </a:r>
            <a:r>
              <a:rPr lang="fr-FR" sz="2000" dirty="0" smtClean="0"/>
              <a:t>rurale </a:t>
            </a:r>
            <a:r>
              <a:rPr lang="fr-FR" sz="2000" dirty="0"/>
              <a:t>et marché de consommation urbains</a:t>
            </a:r>
          </a:p>
          <a:p>
            <a:pPr>
              <a:spcBef>
                <a:spcPts val="1200"/>
              </a:spcBef>
            </a:pP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62" t="24801" r="10626" b="11151"/>
          <a:stretch/>
        </p:blipFill>
        <p:spPr>
          <a:xfrm>
            <a:off x="7197468" y="2708920"/>
            <a:ext cx="1524831" cy="1310066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50860" y="4214806"/>
            <a:ext cx="8429652" cy="209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332"/>
              </a:buClr>
              <a:buFontTx/>
              <a:buNone/>
              <a:defRPr sz="3200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442E"/>
              </a:buClr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442E"/>
              </a:buClr>
              <a:buFont typeface="Arial" pitchFamily="34" charset="0"/>
              <a:buChar char="&gt;"/>
              <a:defRPr sz="1600" b="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80A39"/>
              </a:buClr>
              <a:buFont typeface="Arial" pitchFamily="34" charset="0"/>
              <a:buChar char="&gt;"/>
              <a:defRPr sz="1200" b="1" kern="1200">
                <a:solidFill>
                  <a:srgbClr val="B80A3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fr-FR" sz="2000" dirty="0"/>
              <a:t>Contribution au développement territorial de la filière : </a:t>
            </a:r>
            <a:r>
              <a:rPr lang="fr-FR" sz="2000" dirty="0" smtClean="0"/>
              <a:t>cadre de concertation pour trouver des solutions (production, hygiène, alimentation et santé bétail, qualité, commercialisation…)</a:t>
            </a:r>
          </a:p>
          <a:p>
            <a:pPr lvl="1">
              <a:spcBef>
                <a:spcPts val="1200"/>
              </a:spcBef>
            </a:pPr>
            <a:r>
              <a:rPr lang="fr-FR" sz="2000" dirty="0"/>
              <a:t>Moteur</a:t>
            </a:r>
            <a:r>
              <a:rPr lang="fr-FR" sz="2000" dirty="0" smtClean="0"/>
              <a:t> de changements : stabulation, amélioration hygiène, consommation de produits locaux…</a:t>
            </a:r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747528" y="2852936"/>
            <a:ext cx="6449940" cy="116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332"/>
              </a:buClr>
              <a:buFontTx/>
              <a:buNone/>
              <a:defRPr sz="3200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442E"/>
              </a:buClr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442E"/>
              </a:buClr>
              <a:buFont typeface="Arial" pitchFamily="34" charset="0"/>
              <a:buChar char="&gt;"/>
              <a:defRPr sz="1600" b="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80A39"/>
              </a:buClr>
              <a:buFont typeface="Arial" pitchFamily="34" charset="0"/>
              <a:buChar char="&gt;"/>
              <a:defRPr sz="1200" b="1" kern="1200">
                <a:solidFill>
                  <a:srgbClr val="B80A3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fr-FR" sz="2000" dirty="0" smtClean="0"/>
              <a:t>Source </a:t>
            </a:r>
            <a:r>
              <a:rPr lang="fr-FR" sz="2000" dirty="0"/>
              <a:t>de revenu pour les exploitations familiales</a:t>
            </a:r>
          </a:p>
          <a:p>
            <a:pPr lvl="1">
              <a:spcBef>
                <a:spcPts val="1200"/>
              </a:spcBef>
            </a:pPr>
            <a:r>
              <a:rPr lang="fr-FR" sz="2000" dirty="0" smtClean="0"/>
              <a:t>Création d’emplois et de compétences</a:t>
            </a:r>
          </a:p>
        </p:txBody>
      </p:sp>
    </p:spTree>
    <p:extLst>
      <p:ext uri="{BB962C8B-B14F-4D97-AF65-F5344CB8AC3E}">
        <p14:creationId xmlns:p14="http://schemas.microsoft.com/office/powerpoint/2010/main" xmlns="" val="37468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38554"/>
            <a:ext cx="8429652" cy="749812"/>
          </a:xfrm>
        </p:spPr>
        <p:txBody>
          <a:bodyPr/>
          <a:lstStyle/>
          <a:p>
            <a:r>
              <a:rPr lang="fr-FR" dirty="0" smtClean="0"/>
              <a:t>Appui </a:t>
            </a:r>
            <a:r>
              <a:rPr lang="fr-FR" dirty="0"/>
              <a:t>aux </a:t>
            </a:r>
            <a:r>
              <a:rPr lang="fr-FR" dirty="0" smtClean="0"/>
              <a:t>mini-laiteries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338348"/>
            <a:ext cx="8429652" cy="54030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sz="2800" dirty="0" smtClean="0"/>
              <a:t>Identification des acquis et des besoins par un diagnostic</a:t>
            </a:r>
          </a:p>
          <a:p>
            <a:pPr>
              <a:spcBef>
                <a:spcPts val="600"/>
              </a:spcBef>
            </a:pPr>
            <a:r>
              <a:rPr lang="fr-FR" sz="2800" dirty="0" smtClean="0"/>
              <a:t>Des renforcements sur plusieurs aspects :</a:t>
            </a:r>
          </a:p>
          <a:p>
            <a:pPr lvl="1">
              <a:spcBef>
                <a:spcPts val="600"/>
              </a:spcBef>
            </a:pPr>
            <a:r>
              <a:rPr lang="fr-FR" sz="2000" dirty="0" smtClean="0"/>
              <a:t>Appui technique et hygiène : formations de tous les acteurs ( producteurs</a:t>
            </a:r>
            <a:r>
              <a:rPr lang="fr-FR" sz="2000" dirty="0"/>
              <a:t>, </a:t>
            </a:r>
            <a:r>
              <a:rPr lang="fr-FR" sz="2000" dirty="0" smtClean="0"/>
              <a:t>collecteurs, </a:t>
            </a:r>
            <a:r>
              <a:rPr lang="fr-FR" sz="2000" dirty="0"/>
              <a:t>transformateurs</a:t>
            </a:r>
            <a:r>
              <a:rPr lang="fr-FR" sz="2000" dirty="0" smtClean="0"/>
              <a:t>, gérants), procédé de fabrication, </a:t>
            </a:r>
            <a:r>
              <a:rPr lang="fr-FR" sz="2000" dirty="0"/>
              <a:t>gestion de la qualité (bonnes pratiques)</a:t>
            </a:r>
          </a:p>
          <a:p>
            <a:pPr lvl="1">
              <a:spcBef>
                <a:spcPts val="600"/>
              </a:spcBef>
            </a:pPr>
            <a:r>
              <a:rPr lang="fr-FR" sz="2000" dirty="0" smtClean="0"/>
              <a:t>Appui commercial : mini étude de marché, promotion, enquêtes satisfaction clients, suivi des ventes</a:t>
            </a:r>
          </a:p>
          <a:p>
            <a:pPr lvl="1">
              <a:spcBef>
                <a:spcPts val="600"/>
              </a:spcBef>
            </a:pPr>
            <a:r>
              <a:rPr lang="fr-FR" sz="2000" dirty="0" smtClean="0"/>
              <a:t>Appui gestion : formation des gestionnaires, qualité</a:t>
            </a:r>
          </a:p>
          <a:p>
            <a:pPr lvl="1">
              <a:spcBef>
                <a:spcPts val="600"/>
              </a:spcBef>
            </a:pPr>
            <a:r>
              <a:rPr lang="fr-FR" sz="2000" dirty="0" smtClean="0"/>
              <a:t>Appui réglementaire : aide obtention numéro FRA, inscription registre commerce, étiquetage</a:t>
            </a:r>
          </a:p>
          <a:p>
            <a:pPr lvl="1">
              <a:spcBef>
                <a:spcPts val="600"/>
              </a:spcBef>
            </a:pPr>
            <a:r>
              <a:rPr lang="fr-FR" sz="2000" dirty="0" smtClean="0"/>
              <a:t>Appui financier : fourniture matériel,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fr-FR" sz="2000" dirty="0" smtClean="0"/>
              <a:t>aménagement locaux, emballages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1" t="25850" r="12988" b="14300"/>
          <a:stretch/>
        </p:blipFill>
        <p:spPr>
          <a:xfrm>
            <a:off x="7020272" y="5295447"/>
            <a:ext cx="1902527" cy="14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4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720080"/>
          </a:xfrm>
        </p:spPr>
        <p:txBody>
          <a:bodyPr/>
          <a:lstStyle/>
          <a:p>
            <a:r>
              <a:rPr lang="fr-FR" dirty="0" smtClean="0"/>
              <a:t>Contraintes des mini-laiteries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8388424" cy="5112568"/>
          </a:xfrm>
        </p:spPr>
        <p:txBody>
          <a:bodyPr/>
          <a:lstStyle/>
          <a:p>
            <a:pPr marL="176213" lvl="1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Forte saisonnalité de l’offre et des prix sur le marché</a:t>
            </a:r>
            <a:endParaRPr lang="fr-FR" dirty="0" smtClean="0"/>
          </a:p>
          <a:p>
            <a:pPr lvl="1">
              <a:spcBef>
                <a:spcPts val="600"/>
              </a:spcBef>
            </a:pPr>
            <a:r>
              <a:rPr lang="fr-FR" sz="1800" dirty="0"/>
              <a:t>Saison des pluies : forte production de lait, parfois incapacité à tout transformer, forte concurrence (informelle</a:t>
            </a:r>
            <a:r>
              <a:rPr lang="fr-FR" sz="1800" dirty="0" smtClean="0"/>
              <a:t>), </a:t>
            </a:r>
            <a:r>
              <a:rPr lang="fr-FR" sz="1800" dirty="0"/>
              <a:t>marché inondé et donc prix </a:t>
            </a:r>
            <a:r>
              <a:rPr lang="fr-FR" sz="1800" dirty="0" smtClean="0"/>
              <a:t>des </a:t>
            </a:r>
            <a:r>
              <a:rPr lang="fr-FR" sz="1800" dirty="0"/>
              <a:t>produits </a:t>
            </a:r>
            <a:r>
              <a:rPr lang="fr-FR" sz="1800" dirty="0" smtClean="0"/>
              <a:t>laitiers bas</a:t>
            </a:r>
            <a:endParaRPr lang="fr-FR" sz="1800" dirty="0"/>
          </a:p>
          <a:p>
            <a:pPr lvl="1">
              <a:spcBef>
                <a:spcPts val="600"/>
              </a:spcBef>
            </a:pPr>
            <a:r>
              <a:rPr lang="fr-FR" sz="1800" dirty="0"/>
              <a:t>Saison sèche : chute de la production, difficultés à rentabiliser les investissements, ruptures de stock, perte de fidélité des </a:t>
            </a:r>
            <a:r>
              <a:rPr lang="fr-FR" sz="1800" dirty="0" smtClean="0"/>
              <a:t>clients</a:t>
            </a:r>
          </a:p>
          <a:p>
            <a:pPr marL="176213" lvl="1" indent="0">
              <a:spcBef>
                <a:spcPts val="1200"/>
              </a:spcBef>
              <a:buNone/>
            </a:pPr>
            <a:r>
              <a:rPr lang="fr-FR" dirty="0" smtClean="0">
                <a:solidFill>
                  <a:srgbClr val="C00000"/>
                </a:solidFill>
              </a:rPr>
              <a:t>Disponibilité du lait et prix d’achat</a:t>
            </a:r>
          </a:p>
          <a:p>
            <a:pPr lvl="1">
              <a:spcBef>
                <a:spcPts val="600"/>
              </a:spcBef>
            </a:pPr>
            <a:r>
              <a:rPr lang="fr-FR" sz="1800" dirty="0"/>
              <a:t>Production variable : conditions météorologiques (pluviométrie), mauvaise alimentation des vaches, vaches peu productives</a:t>
            </a:r>
          </a:p>
          <a:p>
            <a:pPr lvl="1">
              <a:spcBef>
                <a:spcPts val="600"/>
              </a:spcBef>
            </a:pPr>
            <a:r>
              <a:rPr lang="fr-FR" sz="1800" dirty="0"/>
              <a:t>Prix du litre relativement élevé (entre 250 et 400 FCFA / litre)</a:t>
            </a:r>
          </a:p>
          <a:p>
            <a:pPr marL="176213" lvl="1" indent="0">
              <a:spcBef>
                <a:spcPts val="1200"/>
              </a:spcBef>
              <a:buNone/>
            </a:pPr>
            <a:r>
              <a:rPr lang="fr-FR" dirty="0">
                <a:solidFill>
                  <a:srgbClr val="C00000"/>
                </a:solidFill>
              </a:rPr>
              <a:t>Collecte</a:t>
            </a:r>
          </a:p>
          <a:p>
            <a:pPr lvl="1">
              <a:spcBef>
                <a:spcPts val="600"/>
              </a:spcBef>
            </a:pPr>
            <a:r>
              <a:rPr lang="fr-FR" sz="1800" dirty="0"/>
              <a:t>Lieu de production éloigné : coût, qualité</a:t>
            </a:r>
          </a:p>
          <a:p>
            <a:pPr lvl="1">
              <a:spcBef>
                <a:spcPts val="600"/>
              </a:spcBef>
            </a:pPr>
            <a:r>
              <a:rPr lang="fr-FR" sz="1800" dirty="0"/>
              <a:t>Réseau de collecte peu structuré</a:t>
            </a:r>
          </a:p>
          <a:p>
            <a:pPr lvl="1">
              <a:spcBef>
                <a:spcPts val="600"/>
              </a:spcBef>
            </a:pPr>
            <a:r>
              <a:rPr lang="fr-FR" sz="1800" dirty="0"/>
              <a:t>Éleveurs peu fidélisés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8891" y="4509120"/>
            <a:ext cx="127694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1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469" y="1124744"/>
            <a:ext cx="8429652" cy="5400600"/>
          </a:xfrm>
        </p:spPr>
        <p:txBody>
          <a:bodyPr/>
          <a:lstStyle/>
          <a:p>
            <a:pPr marL="176213" lvl="1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Procédés et pratiques</a:t>
            </a:r>
            <a:endParaRPr lang="fr-FR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fr-FR" sz="1800" dirty="0"/>
              <a:t>Procédé de transformation peu maitrisé</a:t>
            </a:r>
          </a:p>
          <a:p>
            <a:pPr lvl="1">
              <a:spcBef>
                <a:spcPts val="600"/>
              </a:spcBef>
            </a:pPr>
            <a:r>
              <a:rPr lang="fr-FR" sz="1800" dirty="0"/>
              <a:t>Personnel peu formé, souvent dépendent des ONG et </a:t>
            </a:r>
            <a:r>
              <a:rPr lang="fr-FR" sz="1800" dirty="0" smtClean="0"/>
              <a:t>projets</a:t>
            </a:r>
            <a:endParaRPr lang="fr-FR" sz="1800" dirty="0"/>
          </a:p>
          <a:p>
            <a:pPr lvl="1">
              <a:spcBef>
                <a:spcPts val="600"/>
              </a:spcBef>
            </a:pPr>
            <a:r>
              <a:rPr lang="fr-FR" sz="1800" dirty="0"/>
              <a:t>Manque d’hygiène, beaucoup de pertes</a:t>
            </a:r>
          </a:p>
          <a:p>
            <a:pPr marL="176213" lvl="1" indent="0">
              <a:buNone/>
            </a:pPr>
            <a:r>
              <a:rPr lang="fr-FR" dirty="0">
                <a:solidFill>
                  <a:srgbClr val="C00000"/>
                </a:solidFill>
              </a:rPr>
              <a:t>Accès aux emballages de qualité</a:t>
            </a:r>
          </a:p>
          <a:p>
            <a:pPr lvl="1">
              <a:spcBef>
                <a:spcPts val="600"/>
              </a:spcBef>
            </a:pPr>
            <a:r>
              <a:rPr lang="fr-FR" sz="1800" dirty="0"/>
              <a:t>Manque de trésorerie : commande minimum imposée par les fabricants</a:t>
            </a:r>
          </a:p>
          <a:p>
            <a:pPr marL="176213" lvl="1" indent="0">
              <a:buNone/>
            </a:pPr>
            <a:r>
              <a:rPr lang="fr-FR" dirty="0">
                <a:solidFill>
                  <a:srgbClr val="C00000"/>
                </a:solidFill>
              </a:rPr>
              <a:t>Gestion </a:t>
            </a:r>
          </a:p>
          <a:p>
            <a:pPr lvl="1">
              <a:spcBef>
                <a:spcPts val="600"/>
              </a:spcBef>
            </a:pPr>
            <a:r>
              <a:rPr lang="fr-FR" sz="1800" dirty="0"/>
              <a:t>Gestion financière peu maitrisée,  </a:t>
            </a:r>
          </a:p>
          <a:p>
            <a:pPr marL="176213" lvl="1" indent="0">
              <a:buNone/>
            </a:pPr>
            <a:r>
              <a:rPr lang="fr-FR" dirty="0">
                <a:solidFill>
                  <a:srgbClr val="C00000"/>
                </a:solidFill>
              </a:rPr>
              <a:t>Commercialisation</a:t>
            </a:r>
          </a:p>
          <a:p>
            <a:pPr lvl="1">
              <a:spcBef>
                <a:spcPts val="600"/>
              </a:spcBef>
            </a:pPr>
            <a:r>
              <a:rPr lang="fr-FR" sz="1800" dirty="0"/>
              <a:t>Pas de vrai réseau de distribution</a:t>
            </a:r>
          </a:p>
          <a:p>
            <a:pPr lvl="1">
              <a:spcBef>
                <a:spcPts val="600"/>
              </a:spcBef>
            </a:pPr>
            <a:r>
              <a:rPr lang="fr-FR" sz="1800" dirty="0"/>
              <a:t>Peu d’attention et de réponses aux besoins des consommateurs</a:t>
            </a:r>
          </a:p>
          <a:p>
            <a:pPr lvl="1">
              <a:spcBef>
                <a:spcPts val="600"/>
              </a:spcBef>
            </a:pPr>
            <a:r>
              <a:rPr lang="fr-FR" sz="1800" dirty="0"/>
              <a:t>Difficultés à fidéliser les distributeurs (pertes, ruptures de stocks, hygiène)</a:t>
            </a:r>
          </a:p>
          <a:p>
            <a:pPr lvl="1">
              <a:spcBef>
                <a:spcPts val="600"/>
              </a:spcBef>
            </a:pPr>
            <a:r>
              <a:rPr lang="fr-FR" sz="1800" dirty="0"/>
              <a:t>Concurrence de la poudre de lait et du secteur informel</a:t>
            </a:r>
          </a:p>
          <a:p>
            <a:r>
              <a:rPr lang="fr-FR" sz="2400" dirty="0">
                <a:sym typeface="Wingdings" panose="05000000000000000000" pitchFamily="2" charset="2"/>
              </a:rPr>
              <a:t> </a:t>
            </a:r>
            <a:r>
              <a:rPr lang="fr-FR" sz="2400" dirty="0"/>
              <a:t>Succès intimement lié </a:t>
            </a:r>
            <a:r>
              <a:rPr lang="fr-FR" sz="2400" dirty="0" smtClean="0"/>
              <a:t>au dynamisme </a:t>
            </a:r>
            <a:r>
              <a:rPr lang="fr-FR" sz="2400" dirty="0"/>
              <a:t>des gérants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43" t="53150" r="5524"/>
          <a:stretch/>
        </p:blipFill>
        <p:spPr>
          <a:xfrm>
            <a:off x="7308304" y="3501008"/>
            <a:ext cx="1525355" cy="1467499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4599" y="980728"/>
            <a:ext cx="1532149" cy="10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216024" y="188640"/>
            <a:ext cx="8892480" cy="749812"/>
          </a:xfrm>
          <a:prstGeom prst="rect">
            <a:avLst/>
          </a:prstGeom>
          <a:solidFill>
            <a:srgbClr val="E6442E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Contraintes des mini-laiteries (2)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920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3" t="8572" r="6830"/>
          <a:stretch/>
        </p:blipFill>
        <p:spPr>
          <a:xfrm>
            <a:off x="6110982" y="620688"/>
            <a:ext cx="3047544" cy="25202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13"/>
          <a:stretch/>
        </p:blipFill>
        <p:spPr>
          <a:xfrm>
            <a:off x="251521" y="44624"/>
            <a:ext cx="3463768" cy="30963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68" b="27852"/>
          <a:stretch/>
        </p:blipFill>
        <p:spPr>
          <a:xfrm>
            <a:off x="4869155" y="3292427"/>
            <a:ext cx="4025490" cy="36004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01" b="4850"/>
          <a:stretch/>
        </p:blipFill>
        <p:spPr>
          <a:xfrm>
            <a:off x="251521" y="3292427"/>
            <a:ext cx="3797727" cy="3542455"/>
          </a:xfrm>
          <a:prstGeom prst="rect">
            <a:avLst/>
          </a:prstGeom>
        </p:spPr>
      </p:pic>
      <p:pic>
        <p:nvPicPr>
          <p:cNvPr id="15" name="Image 15" descr="colecteu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9150"/>
            <a:ext cx="2256326" cy="28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83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owerPoint_3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coût installation minilaiterie</Template>
  <TotalTime>5109</TotalTime>
  <Words>884</Words>
  <Application>Microsoft Office PowerPoint</Application>
  <PresentationFormat>Affichage à l'écran (4:3)</PresentationFormat>
  <Paragraphs>112</Paragraphs>
  <Slides>13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Modele_PowerPoint_3 (2)</vt:lpstr>
      <vt:lpstr>Filière lait local du Sénégal – Place des mini-laiteries -</vt:lpstr>
      <vt:lpstr>La filière laitière au Sénégal</vt:lpstr>
      <vt:lpstr>Interventions du Gret</vt:lpstr>
      <vt:lpstr>Appui aux mini-laiteries (1)</vt:lpstr>
      <vt:lpstr>Appui aux mini-laiteries (2)</vt:lpstr>
      <vt:lpstr>Appui aux mini-laiteries (3)</vt:lpstr>
      <vt:lpstr>Contraintes des mini-laiteries (1)</vt:lpstr>
      <vt:lpstr>Diapositive 8</vt:lpstr>
      <vt:lpstr>Diapositive 9</vt:lpstr>
      <vt:lpstr>Diapositive 10</vt:lpstr>
      <vt:lpstr>Références bibliographiques</vt:lpstr>
      <vt:lpstr>Carte                       retour : Les mini-laiteries</vt:lpstr>
      <vt:lpstr>Merci de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MCG</dc:creator>
  <cp:lastModifiedBy>ADMIN</cp:lastModifiedBy>
  <cp:revision>368</cp:revision>
  <dcterms:created xsi:type="dcterms:W3CDTF">2015-11-13T12:10:07Z</dcterms:created>
  <dcterms:modified xsi:type="dcterms:W3CDTF">2016-07-20T15:04:43Z</dcterms:modified>
</cp:coreProperties>
</file>